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961ada44e024320" /><Relationship Type="http://schemas.openxmlformats.org/officeDocument/2006/relationships/extended-properties" Target="/docProps/app.xml" Id="R2000baaf9d364a67" /><Relationship Type="http://schemas.openxmlformats.org/officeDocument/2006/relationships/officeDocument" Target="/ppt/presentation.xml" Id="Rcf2a6968fcfe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78f64bc5e45ef"/>
  </p:sldMasterIdLst>
  <p:notesMasterIdLst>
    <p:notesMasterId xmlns:r="http://schemas.openxmlformats.org/officeDocument/2006/relationships" r:id="Rd8c1fea43d664c0b"/>
  </p:notesMasterIdLst>
  <p:sldIdLst>
    <p:sldId xmlns:r="http://schemas.openxmlformats.org/officeDocument/2006/relationships" id="256" r:id="R762096947ce049ac"/>
    <p:sldId xmlns:r="http://schemas.openxmlformats.org/officeDocument/2006/relationships" id="257" r:id="Rdeea8efed0de45df"/>
    <p:sldId xmlns:r="http://schemas.openxmlformats.org/officeDocument/2006/relationships" id="258" r:id="Ra4844b8af6fc415d"/>
    <p:sldId xmlns:r="http://schemas.openxmlformats.org/officeDocument/2006/relationships" id="259" r:id="R31d644d5257e483e"/>
    <p:sldId xmlns:r="http://schemas.openxmlformats.org/officeDocument/2006/relationships" id="260" r:id="R85060e2990b84948"/>
    <p:sldId xmlns:r="http://schemas.openxmlformats.org/officeDocument/2006/relationships" id="261" r:id="R88b29455c8b34e50"/>
    <p:sldId xmlns:r="http://schemas.openxmlformats.org/officeDocument/2006/relationships" id="262" r:id="R2785314d48db499e"/>
    <p:sldId xmlns:r="http://schemas.openxmlformats.org/officeDocument/2006/relationships" id="263" r:id="Rd4e16199e57b442d"/>
    <p:sldId xmlns:r="http://schemas.openxmlformats.org/officeDocument/2006/relationships" id="264" r:id="R601e884edcc44b87"/>
    <p:sldId xmlns:r="http://schemas.openxmlformats.org/officeDocument/2006/relationships" id="265" r:id="R112e3c00f7ab448f"/>
    <p:sldId xmlns:r="http://schemas.openxmlformats.org/officeDocument/2006/relationships" id="266" r:id="R01e9499ff28c498f"/>
    <p:sldId xmlns:r="http://schemas.openxmlformats.org/officeDocument/2006/relationships" id="267" r:id="R56dc849e60664717"/>
    <p:sldId xmlns:r="http://schemas.openxmlformats.org/officeDocument/2006/relationships" id="268" r:id="Rce5f8a528947471c"/>
    <p:sldId xmlns:r="http://schemas.openxmlformats.org/officeDocument/2006/relationships" id="269" r:id="Re5733ffdf5b24932"/>
    <p:sldId xmlns:r="http://schemas.openxmlformats.org/officeDocument/2006/relationships" id="270" r:id="Rb402a4d38d4e4ba6"/>
    <p:sldId xmlns:r="http://schemas.openxmlformats.org/officeDocument/2006/relationships" id="271" r:id="Rd3b3c85e7a2e459e"/>
    <p:sldId xmlns:r="http://schemas.openxmlformats.org/officeDocument/2006/relationships" id="272" r:id="R751cfb98a77f4cc2"/>
    <p:sldId xmlns:r="http://schemas.openxmlformats.org/officeDocument/2006/relationships" id="273" r:id="R1eda79de60f141d9"/>
    <p:sldId xmlns:r="http://schemas.openxmlformats.org/officeDocument/2006/relationships" id="274" r:id="R30eda89bb2064cd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383abafc15e461b" /><Relationship Type="http://schemas.openxmlformats.org/officeDocument/2006/relationships/slideMaster" Target="/ppt/slideMasters/slideMaster1.xml" Id="R11e78f64bc5e45ef" /><Relationship Type="http://schemas.openxmlformats.org/officeDocument/2006/relationships/notesMaster" Target="/ppt/notesMasters/notesMaster1.xml" Id="Rd8c1fea43d664c0b" /><Relationship Type="http://schemas.openxmlformats.org/officeDocument/2006/relationships/presProps" Target="/ppt/presProps.xml" Id="R30bcc636df54443b" /><Relationship Type="http://schemas.openxmlformats.org/officeDocument/2006/relationships/tableStyles" Target="/ppt/tableStyles.xml" Id="R65e801a96eac4093" /><Relationship Type="http://schemas.openxmlformats.org/officeDocument/2006/relationships/slide" Target="/ppt/slides/slide1.xml" Id="R762096947ce049ac" /><Relationship Type="http://schemas.openxmlformats.org/officeDocument/2006/relationships/slide" Target="/ppt/slides/slide2.xml" Id="Rdeea8efed0de45df" /><Relationship Type="http://schemas.openxmlformats.org/officeDocument/2006/relationships/slide" Target="/ppt/slides/slide3.xml" Id="Ra4844b8af6fc415d" /><Relationship Type="http://schemas.openxmlformats.org/officeDocument/2006/relationships/slide" Target="/ppt/slides/slide4.xml" Id="R31d644d5257e483e" /><Relationship Type="http://schemas.openxmlformats.org/officeDocument/2006/relationships/slide" Target="/ppt/slides/slide5.xml" Id="R85060e2990b84948" /><Relationship Type="http://schemas.openxmlformats.org/officeDocument/2006/relationships/slide" Target="/ppt/slides/slide6.xml" Id="R88b29455c8b34e50" /><Relationship Type="http://schemas.openxmlformats.org/officeDocument/2006/relationships/slide" Target="/ppt/slides/slide7.xml" Id="R2785314d48db499e" /><Relationship Type="http://schemas.openxmlformats.org/officeDocument/2006/relationships/slide" Target="/ppt/slides/slide8.xml" Id="Rd4e16199e57b442d" /><Relationship Type="http://schemas.openxmlformats.org/officeDocument/2006/relationships/slide" Target="/ppt/slides/slide9.xml" Id="R601e884edcc44b87" /><Relationship Type="http://schemas.openxmlformats.org/officeDocument/2006/relationships/slide" Target="/ppt/slides/slide10.xml" Id="R112e3c00f7ab448f" /><Relationship Type="http://schemas.openxmlformats.org/officeDocument/2006/relationships/slide" Target="/ppt/slides/slide11.xml" Id="R01e9499ff28c498f" /><Relationship Type="http://schemas.openxmlformats.org/officeDocument/2006/relationships/slide" Target="/ppt/slides/slide12.xml" Id="R56dc849e60664717" /><Relationship Type="http://schemas.openxmlformats.org/officeDocument/2006/relationships/slide" Target="/ppt/slides/slide13.xml" Id="Rce5f8a528947471c" /><Relationship Type="http://schemas.openxmlformats.org/officeDocument/2006/relationships/slide" Target="/ppt/slides/slide14.xml" Id="Re5733ffdf5b24932" /><Relationship Type="http://schemas.openxmlformats.org/officeDocument/2006/relationships/slide" Target="/ppt/slides/slide15.xml" Id="Rb402a4d38d4e4ba6" /><Relationship Type="http://schemas.openxmlformats.org/officeDocument/2006/relationships/slide" Target="/ppt/slides/slide16.xml" Id="Rd3b3c85e7a2e459e" /><Relationship Type="http://schemas.openxmlformats.org/officeDocument/2006/relationships/slide" Target="/ppt/slides/slide17.xml" Id="R751cfb98a77f4cc2" /><Relationship Type="http://schemas.openxmlformats.org/officeDocument/2006/relationships/slide" Target="/ppt/slides/slide18.xml" Id="R1eda79de60f141d9" /><Relationship Type="http://schemas.openxmlformats.org/officeDocument/2006/relationships/slide" Target="/ppt/slides/slide19.xml" Id="R30eda89bb2064cd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492d8ab58224fe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5882f7b8831433d" /><Relationship Type="http://schemas.openxmlformats.org/officeDocument/2006/relationships/notesMaster" Target="/ppt/notesMasters/notesMaster1.xml" Id="Re76b8bc28f5e4f5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38686f353c45fb" /><Relationship Type="http://schemas.openxmlformats.org/officeDocument/2006/relationships/notesMaster" Target="/ppt/notesMasters/notesMaster1.xml" Id="Rd99c253cf2564cd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59e8ec7d8a144ab" /><Relationship Type="http://schemas.openxmlformats.org/officeDocument/2006/relationships/notesMaster" Target="/ppt/notesMasters/notesMaster1.xml" Id="R0f08b4effe3342d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1ba914ef9044b38" /><Relationship Type="http://schemas.openxmlformats.org/officeDocument/2006/relationships/notesMaster" Target="/ppt/notesMasters/notesMaster1.xml" Id="R87cf2fa17afc4dd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cdb7212acbd44f0" /><Relationship Type="http://schemas.openxmlformats.org/officeDocument/2006/relationships/notesMaster" Target="/ppt/notesMasters/notesMaster1.xml" Id="R188391bbe75044d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c2fc0aacbba4b9f" /><Relationship Type="http://schemas.openxmlformats.org/officeDocument/2006/relationships/notesMaster" Target="/ppt/notesMasters/notesMaster1.xml" Id="Rf782887aeb214f3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67ba283a4554ede" /><Relationship Type="http://schemas.openxmlformats.org/officeDocument/2006/relationships/notesMaster" Target="/ppt/notesMasters/notesMaster1.xml" Id="Rdd67d8e732b641f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f52a2d0b604490e" /><Relationship Type="http://schemas.openxmlformats.org/officeDocument/2006/relationships/notesMaster" Target="/ppt/notesMasters/notesMaster1.xml" Id="R7b9452d13af34b7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833fb58fe20466b" /><Relationship Type="http://schemas.openxmlformats.org/officeDocument/2006/relationships/notesMaster" Target="/ppt/notesMasters/notesMaster1.xml" Id="Rba1a1bce7ffd4ee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0c7969c0e194697" /><Relationship Type="http://schemas.openxmlformats.org/officeDocument/2006/relationships/notesMaster" Target="/ppt/notesMasters/notesMaster1.xml" Id="R26833b91fc7d4d3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d9457e3943a4366" /><Relationship Type="http://schemas.openxmlformats.org/officeDocument/2006/relationships/notesMaster" Target="/ppt/notesMasters/notesMaster1.xml" Id="R533b3f48002f442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2a260aa15914bc9" /><Relationship Type="http://schemas.openxmlformats.org/officeDocument/2006/relationships/notesMaster" Target="/ppt/notesMasters/notesMaster1.xml" Id="R93c8f3d1b99a4f6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001929e8d884148" /><Relationship Type="http://schemas.openxmlformats.org/officeDocument/2006/relationships/notesMaster" Target="/ppt/notesMasters/notesMaster1.xml" Id="R5318951c39bb44e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ad093566ba44701" /><Relationship Type="http://schemas.openxmlformats.org/officeDocument/2006/relationships/notesMaster" Target="/ppt/notesMasters/notesMaster1.xml" Id="R6a46910ef0e34a6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85a2706b9a4481f" /><Relationship Type="http://schemas.openxmlformats.org/officeDocument/2006/relationships/notesMaster" Target="/ppt/notesMasters/notesMaster1.xml" Id="R82e39771c182469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51c9c72fe064f9d" /><Relationship Type="http://schemas.openxmlformats.org/officeDocument/2006/relationships/notesMaster" Target="/ppt/notesMasters/notesMaster1.xml" Id="Rba50e733a3f749e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0b52cb3489148a9" /><Relationship Type="http://schemas.openxmlformats.org/officeDocument/2006/relationships/notesMaster" Target="/ppt/notesMasters/notesMaster1.xml" Id="R41a8295533d946e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8183246009b4214" /><Relationship Type="http://schemas.openxmlformats.org/officeDocument/2006/relationships/notesMaster" Target="/ppt/notesMasters/notesMaster1.xml" Id="R39cb1f51a4e340a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b8993547ea6467c" /><Relationship Type="http://schemas.openxmlformats.org/officeDocument/2006/relationships/notesMaster" Target="/ppt/notesMasters/notesMaster1.xml" Id="R2947a0e480ba4e0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https://www.wassilykandinsky.net/work-28.php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https://www.moma.org/visit/accessibility/meetme/modules/module_ten.html</a:t>
            </a:r>
          </a:p>
          <a:p xmlns:a="http://schemas.openxmlformats.org/drawingml/2006/main">
            <a:r>
              <a:t>- Instructional synthesis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https://www.moma.org/collection/works/78386</a:t>
            </a:r>
          </a:p>
          <a:p xmlns:a="http://schemas.openxmlformats.org/drawingml/2006/main">
            <a:r>
              <a:t>- https://www.christies.com/en/stories/everything-you-need-to-know-about-abstract-expressionism-9ab34edd4cb449268c5607254f4ca9b0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https://www.moma.org/collection/works/78386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https://www.nga.gov/stories/articles/how-mark-rothko-made-paintings-paper</a:t>
            </a:r>
          </a:p>
          <a:p xmlns:a="http://schemas.openxmlformats.org/drawingml/2006/main">
            <a:r>
              <a:t>- https://www.moma.org/collection/works/79687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https://www.moma.org/collection/works/79810</a:t>
            </a:r>
          </a:p>
          <a:p xmlns:a="http://schemas.openxmlformats.org/drawingml/2006/main">
            <a:r>
              <a:t>- https://www.moma.org/interactives/exhibitions/1997/dekooning/essay.html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https://www.christies.com/en/stories/20th-21st-century-new-york-auction-results-may-2026-711b4e1e516a402898ec8ba45f42123d</a:t>
            </a:r>
          </a:p>
          <a:p xmlns:a="http://schemas.openxmlformats.org/drawingml/2006/main">
            <a:r>
              <a:t>- https://press.christies.com/results-an-american-place-the-barney-a-ebsworth-collection-part-one-achieves-3178-million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https://www.moma.org/collection/works/78386</a:t>
            </a:r>
          </a:p>
          <a:p xmlns:a="http://schemas.openxmlformats.org/drawingml/2006/main">
            <a:r>
              <a:t>- Classroom-safe adaptation by instructor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https://www.nga.gov/stories/articles/how-mark-rothko-made-paintings-paper</a:t>
            </a:r>
          </a:p>
          <a:p xmlns:a="http://schemas.openxmlformats.org/drawingml/2006/main">
            <a:r>
              <a:t>- https://www.moma.org/artists/4057</a:t>
            </a:r>
          </a:p>
          <a:p xmlns:a="http://schemas.openxmlformats.org/drawingml/2006/main">
            <a:r>
              <a:t>- Classroom adaptation by instructor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https://www.tate.org.uk/art/art-terms/a/abstract-art</a:t>
            </a:r>
          </a:p>
          <a:p xmlns:a="http://schemas.openxmlformats.org/drawingml/2006/main">
            <a:r>
              <a:t>- Instructor-created assessment criteria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https://www.tate.org.uk/art/art-terms/a/abstract-art</a:t>
            </a:r>
          </a:p>
          <a:p xmlns:a="http://schemas.openxmlformats.org/drawingml/2006/main">
            <a:r>
              <a:t>- Closing prompt created for this lesson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https://www.guggenheim.org/exhibition/hilma-af-klint-paintings-for-the-future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https://www.tate.org.uk/art/art-terms/a/abstract-art</a:t>
            </a:r>
          </a:p>
          <a:p xmlns:a="http://schemas.openxmlformats.org/drawingml/2006/main">
            <a:r>
              <a:t>- Instructional synthesis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https://www.guggenheim.org/exhibition/hilma-af-klint-paintings-for-the-future</a:t>
            </a:r>
          </a:p>
          <a:p xmlns:a="http://schemas.openxmlformats.org/drawingml/2006/main">
            <a:r>
              <a:t>- https://www.guggenheim.org/exhibition/kandinsky-before-abstraction-1901-1911</a:t>
            </a:r>
          </a:p>
          <a:p xmlns:a="http://schemas.openxmlformats.org/drawingml/2006/main">
            <a:r>
              <a:t>- https://www.wassilykandinsky.net/work-28.php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https://www.wassilykandinsky.net/work-28.php</a:t>
            </a:r>
          </a:p>
          <a:p xmlns:a="http://schemas.openxmlformats.org/drawingml/2006/main">
            <a:r>
              <a:t>- https://www.moma.org/collection/works/85261</a:t>
            </a:r>
          </a:p>
          <a:p xmlns:a="http://schemas.openxmlformats.org/drawingml/2006/main">
            <a:r>
              <a:t>- https://commons.wikimedia.org/wiki/File:SchwarzesQuadrat.jpeg</a:t>
            </a:r>
          </a:p>
          <a:p xmlns:a="http://schemas.openxmlformats.org/drawingml/2006/main">
            <a:r>
              <a:t>- https://www.moma.org/artists/4057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https://www.modernamuseet.se/en/stockholm/exhibitions/hilma-af-klint-de-tio-storsta-2022/?tours=1</a:t>
            </a:r>
          </a:p>
          <a:p xmlns:a="http://schemas.openxmlformats.org/drawingml/2006/main">
            <a:r>
              <a:t>- https://guide.modernamuseet.se/stockholm/en/collection/hilma-af-klint/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https://www.moma.org/collection/works/84662</a:t>
            </a:r>
          </a:p>
          <a:p xmlns:a="http://schemas.openxmlformats.org/drawingml/2006/main">
            <a:r>
              <a:t>- https://production-gcp.moma.org/artists/3302-frantisek-kupka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https://www.moma.org/collection/works/80385</a:t>
            </a:r>
          </a:p>
          <a:p xmlns:a="http://schemas.openxmlformats.org/drawingml/2006/main">
            <a:r>
              <a:t>- https://www.moma.org/collection/terms/?filter=S&amp;flag_sanity_art_terms_index=true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https://www.moma.org/artists/4057</a:t>
            </a:r>
          </a:p>
          <a:p xmlns:a="http://schemas.openxmlformats.org/drawingml/2006/main">
            <a:r>
              <a:t>- https://www.guggenheim.org/exhibition/kandinsky-before-abstraction-1901-1911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d4078ad844f8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f3e501db4845aa" /><Relationship Type="http://schemas.openxmlformats.org/officeDocument/2006/relationships/slideLayout" Target="/ppt/slideLayouts/slideLayout1.xml" Id="Rfab18f0fa42348a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18f0fa42348a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330a2797419e" /><Relationship Type="http://schemas.openxmlformats.org/officeDocument/2006/relationships/image" Target="/ppt/media/image.jpeg" Id="R170a81e8fe1c4a25" /><Relationship Type="http://schemas.openxmlformats.org/officeDocument/2006/relationships/notesSlide" Target="/ppt/notesSlides/notesSlide1.xml" Id="R7f982d1242c24bb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1ce71f544ae7" /><Relationship Type="http://schemas.openxmlformats.org/officeDocument/2006/relationships/notesSlide" Target="/ppt/notesSlides/notesSlide10.xml" Id="Ref5583c7cce64af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19af647be49a9" /><Relationship Type="http://schemas.openxmlformats.org/officeDocument/2006/relationships/image" Target="/ppt/media/image14.jpeg" Id="R2c7732fdb41247a8" /><Relationship Type="http://schemas.openxmlformats.org/officeDocument/2006/relationships/notesSlide" Target="/ppt/notesSlides/notesSlide11.xml" Id="R8e8a7080c48e464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884a49df4e27" /><Relationship Type="http://schemas.openxmlformats.org/officeDocument/2006/relationships/image" Target="/ppt/media/image15.jpeg" Id="R00960e13e37f45fb" /><Relationship Type="http://schemas.openxmlformats.org/officeDocument/2006/relationships/notesSlide" Target="/ppt/notesSlides/notesSlide12.xml" Id="R0ba90c34f80c4a0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e0ba35338453b" /><Relationship Type="http://schemas.openxmlformats.org/officeDocument/2006/relationships/image" Target="/ppt/media/image16.jpeg" Id="Re1bcd0d79c8d43ce" /><Relationship Type="http://schemas.openxmlformats.org/officeDocument/2006/relationships/notesSlide" Target="/ppt/notesSlides/notesSlide13.xml" Id="R2610110bab4241b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6a0642784259" /><Relationship Type="http://schemas.openxmlformats.org/officeDocument/2006/relationships/image" Target="/ppt/media/image17.jpeg" Id="R9c57fe9df4af417c" /><Relationship Type="http://schemas.openxmlformats.org/officeDocument/2006/relationships/notesSlide" Target="/ppt/notesSlides/notesSlide14.xml" Id="R7322cac973f64d4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9dd2f89414895" /><Relationship Type="http://schemas.openxmlformats.org/officeDocument/2006/relationships/image" Target="/ppt/media/image18.jpeg" Id="R0901c6a379e142e7" /><Relationship Type="http://schemas.openxmlformats.org/officeDocument/2006/relationships/image" Target="/ppt/media/image19.jpeg" Id="R8c0179e7ebd54761" /><Relationship Type="http://schemas.openxmlformats.org/officeDocument/2006/relationships/image" Target="/ppt/media/image20.jpeg" Id="R96326449033847b3" /><Relationship Type="http://schemas.openxmlformats.org/officeDocument/2006/relationships/notesSlide" Target="/ppt/notesSlides/notesSlide15.xml" Id="R0e5c8cab1c8a478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d8d30ab1d46ae" /><Relationship Type="http://schemas.openxmlformats.org/officeDocument/2006/relationships/notesSlide" Target="/ppt/notesSlides/notesSlide16.xml" Id="R3f269ad0c6f7456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5062f8f924a05" /><Relationship Type="http://schemas.openxmlformats.org/officeDocument/2006/relationships/notesSlide" Target="/ppt/notesSlides/notesSlide17.xml" Id="R4c1d69bbdc93497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a78ff4eb4fc3" /><Relationship Type="http://schemas.openxmlformats.org/officeDocument/2006/relationships/notesSlide" Target="/ppt/notesSlides/notesSlide18.xml" Id="Rf08fa79da97d459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4df015df44e4" /><Relationship Type="http://schemas.openxmlformats.org/officeDocument/2006/relationships/notesSlide" Target="/ppt/notesSlides/notesSlide19.xml" Id="R8915c427b5f1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cdaad5c2a4d07" /><Relationship Type="http://schemas.openxmlformats.org/officeDocument/2006/relationships/image" Target="/ppt/media/image2.jpeg" Id="Rcd296512b35d4c63" /><Relationship Type="http://schemas.openxmlformats.org/officeDocument/2006/relationships/notesSlide" Target="/ppt/notesSlides/notesSlide2.xml" Id="Rc57e820a3e7a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bc3b8ba349ec" /><Relationship Type="http://schemas.openxmlformats.org/officeDocument/2006/relationships/notesSlide" Target="/ppt/notesSlides/notesSlide3.xml" Id="Rb6d6447f1e6b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f9269dec94642" /><Relationship Type="http://schemas.openxmlformats.org/officeDocument/2006/relationships/image" Target="/ppt/media/image3.jpeg" Id="Rce74dfeff29a4753" /><Relationship Type="http://schemas.openxmlformats.org/officeDocument/2006/relationships/image" Target="/ppt/media/image4.jpeg" Id="Recec0ad78f1b42a2" /><Relationship Type="http://schemas.openxmlformats.org/officeDocument/2006/relationships/notesSlide" Target="/ppt/notesSlides/notesSlide4.xml" Id="R4455689c5f09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63c4a2c441c2" /><Relationship Type="http://schemas.openxmlformats.org/officeDocument/2006/relationships/image" Target="/ppt/media/image5.jpeg" Id="R805af3fa73f143ce" /><Relationship Type="http://schemas.openxmlformats.org/officeDocument/2006/relationships/image" Target="/ppt/media/image6.jpeg" Id="Rc129fdb197e344c6" /><Relationship Type="http://schemas.openxmlformats.org/officeDocument/2006/relationships/image" Target="/ppt/media/image7.jpeg" Id="R11d5d0bb101b429e" /><Relationship Type="http://schemas.openxmlformats.org/officeDocument/2006/relationships/image" Target="/ppt/media/image8.jpeg" Id="Rb8bb3bd7f33b4541" /><Relationship Type="http://schemas.openxmlformats.org/officeDocument/2006/relationships/notesSlide" Target="/ppt/notesSlides/notesSlide5.xml" Id="R41cc2e6382e3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7fc071f14ea0" /><Relationship Type="http://schemas.openxmlformats.org/officeDocument/2006/relationships/image" Target="/ppt/media/image9.jpeg" Id="R776f241328234401" /><Relationship Type="http://schemas.openxmlformats.org/officeDocument/2006/relationships/notesSlide" Target="/ppt/notesSlides/notesSlide6.xml" Id="R809224522c3a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dc4c850f4629" /><Relationship Type="http://schemas.openxmlformats.org/officeDocument/2006/relationships/image" Target="/ppt/media/image10.jpeg" Id="R42ea762037bd42cf" /><Relationship Type="http://schemas.openxmlformats.org/officeDocument/2006/relationships/notesSlide" Target="/ppt/notesSlides/notesSlide7.xml" Id="Rcca9c981ad9b4e8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b0c4469d46a0" /><Relationship Type="http://schemas.openxmlformats.org/officeDocument/2006/relationships/image" Target="/ppt/media/image11.jpeg" Id="R7a70bb86e1204151" /><Relationship Type="http://schemas.openxmlformats.org/officeDocument/2006/relationships/notesSlide" Target="/ppt/notesSlides/notesSlide8.xml" Id="Rdae65a5335ea45f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d58051ed4f4f" /><Relationship Type="http://schemas.openxmlformats.org/officeDocument/2006/relationships/image" Target="/ppt/media/image12.jpeg" Id="R0d557ccf33b04faf" /><Relationship Type="http://schemas.openxmlformats.org/officeDocument/2006/relationships/image" Target="/ppt/media/image13.jpeg" Id="R2ff8df702c844770" /><Relationship Type="http://schemas.openxmlformats.org/officeDocument/2006/relationships/notesSlide" Target="/ppt/notesSlides/notesSlide9.xml" Id="R60449efe7e5d48f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84372D-ACFE-475B-A28F-1C96FB42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04900"/>
            <a:ext cx="4953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42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그림이 아무것도</a:t>
            </a:r>
          </a:p>
          <a:p xmlns:a="http://schemas.openxmlformats.org/drawingml/2006/main">
            <a:pPr algn="l">
              <a:defRPr sz="42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42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안 닮아도 될까?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964E3B-BF43-453B-B12D-DDF8A4784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7185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추상화의 개념 · 특징 · 제작방법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B120B8-6CC3-4111-A91E-4B0A16A58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14800"/>
            <a:ext cx="48101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보이는 대상을 지우는 대신</a:t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색·선·형태·질감·움직임을 주인공으로 만든다.</a:t>
            </a:r>
          </a:p>
        </p:txBody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0a81e8fe1c4a25"/>
          <a:srcRect xmlns:a="http://schemas.openxmlformats.org/drawingml/2006/main" l="13898" t="0" r="1389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342900"/>
            <a:ext cx="5448300" cy="5810250"/>
          </a:xfrm>
          <a:prstGeom xmlns:a="http://schemas.openxmlformats.org/drawingml/2006/main" prst="roundRect">
            <a:avLst>
              <a:gd name="adj" fmla="val 2098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178824-C119-4635-952A-27012CCE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962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</p:spTree>
    <p:extLst>
      <p:ext uri="{BB962C8B-B14F-4D97-AF65-F5344CB8AC3E}">
        <p14:creationId xmlns:p14="http://schemas.microsoft.com/office/powerpoint/2010/main" val="90341551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BF74ED-8384-45A8-816B-ED3B279A3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E4FF75-0E29-441A-8F8E-D750754D1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제작은 ‘통제’와 ‘우연’의 비율을 정하는 일이다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01F8F4-9D0F-4372-9BCB-9DAE2AFC6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301951-DAA8-4324-BD59-EB51A16AC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57350"/>
            <a:ext cx="255270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48FF13-E401-498D-B28F-230B9324D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57350"/>
            <a:ext cx="25527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445B01-CE2E-49B4-A38F-0D68BC49B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2133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단순화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63DA65-0C48-459C-907E-13FB3FA15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62250"/>
            <a:ext cx="2133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사진·사물을</a:t>
            </a:r>
          </a:p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큰 덩어리로 줄인다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C7217B-3C0E-45EB-A2D7-420DBFBD0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14850"/>
            <a:ext cx="2133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통제 90%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2A85B2-3ECC-4B2B-BB26-109F72E56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657350"/>
            <a:ext cx="255270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F69D44-2586-4331-B22F-DB828EB2F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657350"/>
            <a:ext cx="25527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B0FCB3-9E32-495E-A084-C837C2D32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095500"/>
            <a:ext cx="2133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기하화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B859B1-AF52-4AF6-A6D2-DBB586E2C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762250"/>
            <a:ext cx="2133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자·테이프·반복으로</a:t>
            </a:r>
          </a:p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화면의 질서를 만든다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3A4A6B-1969-40B7-A5EE-26DF6608E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514850"/>
            <a:ext cx="2133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6DCBF4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6DCBF4"/>
                </a:solidFill>
                <a:latin typeface="Malgun Gothic"/>
                <a:ea typeface="Malgun Gothic"/>
                <a:cs typeface="Malgun Gothic"/>
              </a:rPr>
              <a:t>통제 75%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63DF4D-4699-42E8-AC7D-DF7E6978C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657350"/>
            <a:ext cx="255270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04177C-C12D-493B-9FC0-9295A9DF0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657350"/>
            <a:ext cx="25527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5A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12F11E-A5DA-45ED-8ABF-CB015479D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095500"/>
            <a:ext cx="2133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색면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F9E94F-3D95-4B49-818E-62C5A1F8C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62250"/>
            <a:ext cx="2133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얇은 색을 겹쳐</a:t>
            </a:r>
          </a:p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공기와 깊이를 만든다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2C1CDD-DAD2-4C7C-9E1D-E020A75A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514850"/>
            <a:ext cx="2133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통제 55%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6BE6C2-2924-4F2E-BDE5-AE66A11BE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657350"/>
            <a:ext cx="255270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0C199A-70FF-49EA-BDDB-09BC99C28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657350"/>
            <a:ext cx="25527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35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AA3046-4424-4E92-BC88-08F73E833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095500"/>
            <a:ext cx="2133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제스처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2F0EBB-A990-4140-B588-9E0626CF9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762250"/>
            <a:ext cx="2133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흘리고 튀기고 긁어</a:t>
            </a:r>
          </a:p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몸의 속도를 남긴다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358068-48D9-42E7-B7AE-51CE5318C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514850"/>
            <a:ext cx="2133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rPr>
              <a:t>통제 35%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4C0CDD-39B2-4141-BD94-A4A62C3AE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8864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우연은 ‘아무렇게나’가 아니라, 결과를 관찰하고 다음 선택으로 연결하는 재료다.</a:t>
            </a:r>
          </a:p>
        </p:txBody>
      </p:sp>
    </p:spTree>
    <p:extLst>
      <p:ext uri="{BB962C8B-B14F-4D97-AF65-F5344CB8AC3E}">
        <p14:creationId xmlns:p14="http://schemas.microsoft.com/office/powerpoint/2010/main" val="12802239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1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7732fdb41247a8"/>
          <a:srcRect xmlns:a="http://schemas.openxmlformats.org/drawingml/2006/main" l="33788" t="0" r="3378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0" y="0"/>
            <a:ext cx="6667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451DBC-736E-457F-9DF9-21EFED674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F54DB9-71B6-448E-AB85-B21FE2CAE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9600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추상표현주의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90E4A6-9287-4E0E-881E-0F21377E8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6DCBF4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6DCBF4"/>
                </a:solidFill>
                <a:latin typeface="Malgun Gothic"/>
                <a:ea typeface="Malgun Gothic"/>
                <a:cs typeface="Malgun Gothic"/>
              </a:rPr>
              <a:t>1940~50년대 뉴욕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BE8486-277E-4E1E-B63E-792FFA9C1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09800"/>
            <a:ext cx="4762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완성된 ‘그림’만큼</a:t>
            </a:r>
          </a:p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그리는 ‘행위’도 작품이 되었다.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6CF4A7-28AC-42F4-8078-4059312CB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67150"/>
            <a:ext cx="4095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DE4EE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DDE4EE"/>
                </a:solidFill>
                <a:latin typeface="Malgun Gothic"/>
                <a:ea typeface="Malgun Gothic"/>
                <a:cs typeface="Malgun Gothic"/>
              </a:rPr>
              <a:t>큰 화면</a:t>
            </a:r>
          </a:p>
          <a:p xmlns:a="http://schemas.openxmlformats.org/drawingml/2006/main">
            <a:pPr algn="l">
              <a:defRPr sz="1650" b="0">
                <a:solidFill>
                  <a:srgbClr val="DDE4EE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DDE4EE"/>
                </a:solidFill>
                <a:latin typeface="Malgun Gothic"/>
                <a:ea typeface="Malgun Gothic"/>
                <a:cs typeface="Malgun Gothic"/>
              </a:rPr>
              <a:t>몸 전체의 움직임</a:t>
            </a:r>
          </a:p>
          <a:p xmlns:a="http://schemas.openxmlformats.org/drawingml/2006/main">
            <a:pPr algn="l">
              <a:defRPr sz="1650" b="0">
                <a:solidFill>
                  <a:srgbClr val="DDE4EE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DDE4EE"/>
                </a:solidFill>
                <a:latin typeface="Malgun Gothic"/>
                <a:ea typeface="Malgun Gothic"/>
                <a:cs typeface="Malgun Gothic"/>
              </a:rPr>
              <a:t>즉흥성과 무의식</a:t>
            </a:r>
          </a:p>
          <a:p xmlns:a="http://schemas.openxmlformats.org/drawingml/2006/main">
            <a:pPr algn="l">
              <a:defRPr sz="1650" b="0">
                <a:solidFill>
                  <a:srgbClr val="DDE4EE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DDE4EE"/>
                </a:solidFill>
                <a:latin typeface="Malgun Gothic"/>
                <a:ea typeface="Malgun Gothic"/>
                <a:cs typeface="Malgun Gothic"/>
              </a:rPr>
              <a:t>개인의 감정과 존재감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57D164-F6DA-4BC3-AD92-C0AB375AD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19800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4C54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F4C542"/>
                </a:solidFill>
                <a:latin typeface="Malgun Gothic"/>
                <a:ea typeface="Malgun Gothic"/>
                <a:cs typeface="Malgun Gothic"/>
              </a:rPr>
              <a:t>ACTION  ↔  COLOR FIELD</a:t>
            </a:r>
          </a:p>
        </p:txBody>
      </p:sp>
    </p:spTree>
    <p:extLst>
      <p:ext uri="{BB962C8B-B14F-4D97-AF65-F5344CB8AC3E}">
        <p14:creationId xmlns:p14="http://schemas.microsoft.com/office/powerpoint/2010/main" val="121651066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AD9505-4FB4-480C-A89A-EDADF7F9D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AC9E6F-28AA-4CBD-A646-508EA877C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폴록: 붓 대신 몸이 화면을 지나간다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DFE599-D42F-4296-802A-B3F54670E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12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960e13e37f45fb"/>
          <a:srcRect xmlns:a="http://schemas.openxmlformats.org/drawingml/2006/main" l="23376" t="0" r="2337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466850"/>
            <a:ext cx="7239000" cy="4533900"/>
          </a:xfrm>
          <a:prstGeom xmlns:a="http://schemas.openxmlformats.org/drawingml/2006/main" prst="roundRect">
            <a:avLst>
              <a:gd name="adj" fmla="val 252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E47DC5-344F-4937-AD3F-A674AFE3B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6764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바닥에 캔버스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210316-2C87-46B9-B07B-DABC9AA29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4384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네 방향에서 접근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E6BF7E-3207-4400-A2C0-881BA175F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2004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붓·막대·깡통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1C018F-C7ED-475F-91CE-CA8C28C0A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962400"/>
            <a:ext cx="304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붓질보다 흘리기·튀기기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BA606D-D0A1-48AA-BD80-7681FAC84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95300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결과: 선이 몸의 속도와</a:t>
            </a:r>
          </a:p>
          <a:p xmlns:a="http://schemas.openxmlformats.org/drawingml/2006/main">
            <a:pPr algn="l">
              <a:defRPr sz="14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중력의 흔적을 기록한다.</a:t>
            </a:r>
          </a:p>
        </p:txBody>
      </p:sp>
    </p:spTree>
    <p:extLst>
      <p:ext uri="{BB962C8B-B14F-4D97-AF65-F5344CB8AC3E}">
        <p14:creationId xmlns:p14="http://schemas.microsoft.com/office/powerpoint/2010/main" val="164655471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6F7AD8-4E2C-4668-A92A-03FD2F93D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3E88F3-2205-495F-965B-F453052AF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로스코: 색을 겹쳐 ‘머무는 시간’을 만든다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F87C70-4797-4B1A-A9B6-D42CDD89A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13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bcd0d79c8d43ce"/>
          <a:stretch xmlns:a="http://schemas.openxmlformats.org/drawingml/2006/main"/>
        </p:blipFill>
        <p:spPr>
          <a:xfrm xmlns:a="http://schemas.openxmlformats.org/drawingml/2006/main">
            <a:off x="7273230" y="1428750"/>
            <a:ext cx="3646289" cy="4762500"/>
          </a:xfrm>
          <a:prstGeom xmlns:a="http://schemas.openxmlformats.org/drawingml/2006/main" prst="roundRect">
            <a:avLst>
              <a:gd name="adj" fmla="val 279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4F147A-8C67-4526-BDDE-8FAD5AFF3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571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01  얇게 희석한 색을 넓게 칠한다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CA63E4-13F8-49E4-BB5E-3D34756FE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571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02  마르기 전후의 색을 여러 층 겹친다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EA2DDD-7EDF-4822-A732-48061FAB2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81400"/>
            <a:ext cx="590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03  경계를 또렷하게 자르지 않고 숨 쉬게 둔다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5FB93D-3FA2-4DD3-A04C-C519EA290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5810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가까이서 ‘무엇’인지 찾기보다</a:t>
            </a:r>
          </a:p>
          <a:p xmlns:a="http://schemas.openxmlformats.org/drawingml/2006/main">
            <a:pPr algn="l">
              <a:defRPr sz="16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조금 떨어져 색의 온도와 감정 변화를 느껴 본다.</a:t>
            </a:r>
          </a:p>
        </p:txBody>
      </p:sp>
    </p:spTree>
    <p:extLst>
      <p:ext uri="{BB962C8B-B14F-4D97-AF65-F5344CB8AC3E}">
        <p14:creationId xmlns:p14="http://schemas.microsoft.com/office/powerpoint/2010/main" val="67065116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5C8F86-D642-4215-9152-0D00BC479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E06CA1-4743-406C-9277-1B8716CDA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드 쿠닝: 그렸다 지우며 형상과 추상의 경계를 흔든다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E1D4AB-85CA-44E2-B9CC-7DCE9423A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14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57fe9df4af417c"/>
          <a:stretch xmlns:a="http://schemas.openxmlformats.org/drawingml/2006/main"/>
        </p:blipFill>
        <p:spPr>
          <a:xfrm xmlns:a="http://schemas.openxmlformats.org/drawingml/2006/main">
            <a:off x="1025463" y="1428750"/>
            <a:ext cx="3645025" cy="4762500"/>
          </a:xfrm>
          <a:prstGeom xmlns:a="http://schemas.openxmlformats.org/drawingml/2006/main" prst="roundRect">
            <a:avLst>
              <a:gd name="adj" fmla="val 2449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775838-E504-4241-8E3A-F0DEECA0A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1695450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Woman 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DDF5BA-C71B-42C7-A38B-A665C684D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2098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1950–1952 · 2년간 반복 수정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2E7EA5-3F02-42E5-9B85-22839DE34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10515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바르기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89C9CB-2CE6-4E9D-A347-6E6976460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10515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rPr>
              <a:t>→ 긁어내기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AE78FF-B8C2-4B86-9398-F9D5E0F3F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→ 다시 그리기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5753100" y="3752850"/>
            <a:ext cx="5238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62983C-A8A1-40AC-A50A-BDD89F924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4038600"/>
            <a:ext cx="5334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사람의 형상이 보이지만</a:t>
            </a:r>
          </a:p>
          <a:p xmlns:a="http://schemas.openxmlformats.org/drawingml/2006/main">
            <a:pPr algn="l">
              <a:def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붓질과 색 덩어리는 화면 밖으로 폭발한다.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추상화는 꼭 ‘대상이 0개’일 필요가 없다.</a:t>
            </a:r>
          </a:p>
        </p:txBody>
      </p:sp>
    </p:spTree>
    <p:extLst>
      <p:ext uri="{BB962C8B-B14F-4D97-AF65-F5344CB8AC3E}">
        <p14:creationId xmlns:p14="http://schemas.microsoft.com/office/powerpoint/2010/main" val="14462428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9C31097-DBDF-4523-99F9-E27DCD54C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E569CE-2FA9-498C-A2A8-1A9E08F24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경매 가격은 ‘화면의 작품’과 ‘최고가 작품’을 구분해야 한다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801A0C-DAA9-4F9B-BBB7-D280AA647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7BDE7A-D038-4480-9ADE-B7C07424D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001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아래 이미지는 작가 이해용 대표작이고, 금액은 2026년 8월 25일 확인한 작가별 공개경매 최고가다.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EB17B2-11E0-472A-B227-772962CBE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66900"/>
            <a:ext cx="3448050" cy="398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01c6a379e142e7"/>
          <a:srcRect xmlns:a="http://schemas.openxmlformats.org/drawingml/2006/main" l="7490" t="0" r="749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866900"/>
            <a:ext cx="3448050" cy="13525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95AF1D-C15C-403F-912C-0FEADD50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화면: One: Number 31, 1950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9A6CFD-4812-4A74-B5D5-36FDE6BD6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195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폴록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1521B8-7210-4503-ADDA-13C06F4BF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25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$181.185M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3214EC-AA4E-4016-B2B7-8970C270D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148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약 2,446억 원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9BD3B4-977B-4DFF-B106-CAD550E6A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2920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최고가: Number 7A, 1948 · 2026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5A949B-9938-4B65-A88C-B38356FB1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866900"/>
            <a:ext cx="3448050" cy="398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0179e7ebd54761"/>
          <a:srcRect xmlns:a="http://schemas.openxmlformats.org/drawingml/2006/main" l="0" t="34984" r="0" b="3498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05300" y="1866900"/>
            <a:ext cx="3448050" cy="13525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4EA903-1E8F-43CF-B5AD-5A98D5221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7660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화면: No. 14, 1960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04A32F-E241-4455-9627-3D299D956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195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로스코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EEAAD0-00A8-4D3B-ADC8-FF0E6BFE7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0005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25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$98.385M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8E9427-9FE0-4259-B12E-901324928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5148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약 1,328억 원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336CA9-77E6-4E36-AEB7-23D070D48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02920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최고가: No. 15 · 2026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4D4A45-20FF-4E47-8C0B-3AE6530A8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66900"/>
            <a:ext cx="3448050" cy="398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326449033847b3"/>
          <a:srcRect xmlns:a="http://schemas.openxmlformats.org/drawingml/2006/main" l="0" t="34989" r="0" b="3498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96250" y="1866900"/>
            <a:ext cx="3448050" cy="13525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A0514A-1122-4F74-A859-24F61DC2B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27660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화면: Woman I, 1950–1952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A5FAC9-A920-4070-BA77-73F22061A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6195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드 쿠닝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5BD6570-C937-49DE-925C-772F83C9E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000500"/>
            <a:ext cx="3028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25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$68.9375M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AEEA39-681A-45B4-9F1C-92CFE79BF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514850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약 931억 원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6AA54E9-0454-40B9-B92B-A56616FF3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502920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최고가: Woman as Landscape · 2018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01CBEF0-E91D-4BA1-BFA4-D53DF6122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76950"/>
            <a:ext cx="1066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※ 구매자 수수료 포함 공개 낙찰가. 비공개 거래 제외. 원화는 1달러=1,350원 단순 환산.</a:t>
            </a:r>
          </a:p>
        </p:txBody>
      </p:sp>
    </p:spTree>
    <p:extLst>
      <p:ext uri="{BB962C8B-B14F-4D97-AF65-F5344CB8AC3E}">
        <p14:creationId xmlns:p14="http://schemas.microsoft.com/office/powerpoint/2010/main" val="155881392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A998DC-E1A1-4351-95A8-1DD99666E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2003B4-D81E-464F-A776-E935621CA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오늘 만들기 ① 몸의 움직임으로 선을 기록한다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0326DF-5CF4-411A-8FD6-186B302C7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E32C4B-4DD5-42B8-9108-6FBFF3EA3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76400"/>
            <a:ext cx="3448050" cy="3448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F96C26-4556-489D-8324-5CD4B69F4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24050"/>
            <a:ext cx="590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4CE591-398E-438E-8057-AF7DF3B03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336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준비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AD32D5-14E6-405E-9A10-51CB99582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57550"/>
            <a:ext cx="2857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바닥 보호 비닐</a:t>
            </a:r>
          </a:p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두꺼운 종이 · 묽힌 물감</a:t>
            </a:r>
          </a:p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막대 · 스포이드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31361D-D899-475D-BA1B-2CB787EF5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76400"/>
            <a:ext cx="3448050" cy="3448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5F0141-B7EC-48E7-9F07-9F72EF8B6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924050"/>
            <a:ext cx="590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6CF9EC-8698-4E1E-8DCF-0280DA9FB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5336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행동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24131F-0DCC-4F1D-BEB9-BD3A18D95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257550"/>
            <a:ext cx="2857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천천히 걷기 · 급히 돌기</a:t>
            </a:r>
          </a:p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잠깐 멈추기</a:t>
            </a:r>
          </a:p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동작마다 다른 선 남기기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51B5C6-4FFD-4ED9-A88B-847A1B9E9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676400"/>
            <a:ext cx="3448050" cy="3448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E02F18-BE4A-442C-B68C-54EBC9DC5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924050"/>
            <a:ext cx="590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5658AC-56A6-4EC4-AB93-61DDA91C3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336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선택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E6E784-806B-4923-B482-C56A7E3F6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57550"/>
            <a:ext cx="2857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우연히 생긴 자국 관찰하기</a:t>
            </a:r>
          </a:p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한 색만 더하기</a:t>
            </a:r>
          </a:p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화면을 정리하고 멈추기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4444B8-0F67-4298-B931-AC91209B6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62600"/>
            <a:ext cx="1066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rPr>
              <a:t>안전: 눈높이보다 낮게 작업하고, 물감을 사람 쪽으로 튀기지 않는다.</a:t>
            </a:r>
          </a:p>
        </p:txBody>
      </p:sp>
    </p:spTree>
    <p:extLst>
      <p:ext uri="{BB962C8B-B14F-4D97-AF65-F5344CB8AC3E}">
        <p14:creationId xmlns:p14="http://schemas.microsoft.com/office/powerpoint/2010/main" val="51482038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0B981A-4815-4C22-8472-B141744EE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5416EA-CEF0-4EF2-ABDD-CCCDD6C2A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오늘 만들기 ② 색면 또는 기하 추상을 선택한다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4E131A-6D3B-4FC1-B8EC-43F6D702B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B2287B-12CB-4FDD-BA52-5E3486805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81150"/>
            <a:ext cx="5105400" cy="432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BE8565-03A4-47EF-80EF-99BDC66F6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581150"/>
            <a:ext cx="5105400" cy="432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060F67-BFBF-47E2-91C3-9AB6BE9B6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431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A · 색면 추상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0DF23C-56FC-453E-9E7C-6BF3D2615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86050"/>
            <a:ext cx="4286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1. 감정 하나를 고른다</a:t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2. 그 감정의 온도에 맞는 2~3색을 정한다</a:t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3. 넓은 붓·스펀지로 얇게 여러 번 겹친다</a:t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4. 경계를 흐리게 남기고 멀리서 확인한다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49AE31-8784-4B1C-AF38-15859D9E7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431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B · 기하 추상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C08D97-78C2-450D-B194-9BB1E11F7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686050"/>
            <a:ext cx="4286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1. 대상 사진에서 큰 방향선 3개를 찾는다</a:t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2. 자와 마스킹테이프로 화면을 나눈다</a:t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3. 색의 비율을 60 : 30 : 10으로 제한한다</a:t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4. 테이프를 떼고 균형을 한 번만 수정한다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F94DA4-8CB1-4210-9403-C0E1B6165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115050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둘 다 ‘제한 조건’을 먼저 정하면 화면이 더 자유로워진다.</a:t>
            </a:r>
          </a:p>
        </p:txBody>
      </p:sp>
    </p:spTree>
    <p:extLst>
      <p:ext uri="{BB962C8B-B14F-4D97-AF65-F5344CB8AC3E}">
        <p14:creationId xmlns:p14="http://schemas.microsoft.com/office/powerpoint/2010/main" val="122390650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49D7C1C-8BF0-4C61-8175-59E2B8EC1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E5BE95-4E98-4AE1-948E-0C4CCDAEB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평가 기준은 ‘닮음’이 아니라 선택의 일관성이다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871F94-7550-46D9-A7AA-6386C867F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A09AE3-7E67-4270-A033-E9CD0A02F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430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25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1</a:t>
            </a:r>
          </a:p>
        </p:txBody>
      </p:sp>
      <p:cxnSp>
        <p:nvCxnSpPr>
          <p:cNvPr id="24" name=""/>
          <p:cNvCxnSpPr/>
          <p:nvPr/>
        </p:nvCxnSpPr>
        <p:spPr>
          <a:xfrm xmlns:a="http://schemas.openxmlformats.org/drawingml/2006/main">
            <a:off x="1295400" y="1838325"/>
            <a:ext cx="114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390F67-8619-49EA-BC3C-B1D72848C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430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개념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DDF0FD-FA04-412A-8DDB-E8C43DF8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43050"/>
            <a:ext cx="695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내가 추상화한 감정·대상·경험이 분명한가?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3A23DC-8C71-4256-BA33-9A2AF743A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479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25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2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1295400" y="2943225"/>
            <a:ext cx="114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E0ABEA-7928-4F33-9ECC-90E604343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6479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조형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7D9980-0E43-4ACF-B767-2CD12FA46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47950"/>
            <a:ext cx="695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색·선·형태·질감이 의도와 연결되는가?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CE44B9-F8D0-4C5C-9A85-6DF37CC53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528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defRPr>
            </a:pPr>
            <a:r>
              <a:rPr sz="255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rPr>
              <a:t>3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1295400" y="4048125"/>
            <a:ext cx="114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93627B-14BF-4176-BEB2-235FA5EAF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7528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과정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6A05B3-E72F-40A3-AE35-3186871B4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52850"/>
            <a:ext cx="695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실험하고 관찰하며 한 번 이상 선택을 수정했는가?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BFA9B2-5D93-452E-B317-88C5F2644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577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5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4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1295400" y="5153025"/>
            <a:ext cx="11430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626286-1662-4654-A997-1BEB7834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577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설명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29678B-BDFB-4223-AD92-00BD1C34E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857750"/>
            <a:ext cx="695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제작방법과 결과를 자기 말로 설명할 수 있는가?</a:t>
            </a:r>
          </a:p>
        </p:txBody>
      </p:sp>
    </p:spTree>
    <p:extLst>
      <p:ext uri="{BB962C8B-B14F-4D97-AF65-F5344CB8AC3E}">
        <p14:creationId xmlns:p14="http://schemas.microsoft.com/office/powerpoint/2010/main" val="50824974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29A082-1694-4BE3-A0AC-C6C533A0E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6675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34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한 문장으로 작품을 설계하자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18131E-4B15-4EA9-BF0E-817C1E6E9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47900"/>
            <a:ext cx="114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나는</a:t>
            </a:r>
          </a:p>
        </p:txBody>
      </p:sp>
      <p:cxnSp>
        <p:nvCxnSpPr>
          <p:cNvPr id="14" name=""/>
          <p:cNvCxnSpPr/>
          <p:nvPr/>
        </p:nvCxnSpPr>
        <p:spPr>
          <a:xfrm xmlns:a="http://schemas.openxmlformats.org/drawingml/2006/main">
            <a:off x="1866900" y="2724150"/>
            <a:ext cx="2857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111111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8D1BA2-D861-45B0-A3F6-064E3978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247900"/>
            <a:ext cx="95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을/를</a:t>
            </a:r>
          </a:p>
        </p:txBody>
      </p:sp>
      <p:cxnSp>
        <p:nvCxnSpPr>
          <p:cNvPr id="16" name=""/>
          <p:cNvCxnSpPr/>
          <p:nvPr/>
        </p:nvCxnSpPr>
        <p:spPr>
          <a:xfrm xmlns:a="http://schemas.openxmlformats.org/drawingml/2006/main">
            <a:off x="5848350" y="2724150"/>
            <a:ext cx="28575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111111"/>
            </a:solidFill>
            <a:prstDash val="solid"/>
          </a:ln>
        </p:spPr>
      </p:cxn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092B5A-497E-48E3-BEA6-20F458869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247900"/>
            <a:ext cx="2571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로 추상화한다.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F5EA6C-7DBC-4F8E-8784-284C4BC36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1028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예: ‘불안’을 빠르게 끊기는 검은 선과 눌린 붉은 색면으로 추상화한다.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12E25D-31D6-47AD-9432-2C545DC70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57700"/>
            <a:ext cx="1028700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2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8223C2-0BFA-47F1-9E37-F52C9E954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053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마지막 확인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F82682-35DE-460E-B039-7F70C074A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705350"/>
            <a:ext cx="7715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무엇을 표현하는가?  ·  어떤 방법을 쓸 것인가?  ·  우연을 어디까지 허용할 것인가?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3D0DD3-9B4E-453E-8E33-36CD44BE6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2293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</p:spTree>
    <p:extLst>
      <p:ext uri="{BB962C8B-B14F-4D97-AF65-F5344CB8AC3E}">
        <p14:creationId xmlns:p14="http://schemas.microsoft.com/office/powerpoint/2010/main" val="27209486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1F6590-864E-4429-85E4-C6EFE27D0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648084-2698-4D82-91C7-8654D98B0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추상화는 ‘대충’이 아니라 선택과 조직이다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DF3735-5044-4B5E-80E7-D66FDDCCE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296512b35d4c63"/>
          <a:srcRect xmlns:a="http://schemas.openxmlformats.org/drawingml/2006/main" l="0" t="12040" r="0" b="1204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504950"/>
            <a:ext cx="4476750" cy="4629150"/>
          </a:xfrm>
          <a:prstGeom xmlns:a="http://schemas.openxmlformats.org/drawingml/2006/main" prst="roundRect">
            <a:avLst>
              <a:gd name="adj" fmla="val 2553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8EB7AF-C11A-4A3A-8B96-51A7A12A4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165735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28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추상(抽象)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1AFAC1-4F7A-450A-9978-0AC315A4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247900"/>
            <a:ext cx="55245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여러 특징 가운데 핵심을 뽑아</a:t>
            </a:r>
          </a:p>
          <a:p xmlns:a="http://schemas.openxmlformats.org/drawingml/2006/main">
            <a:pPr algn="l">
              <a:defRPr sz="20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새로운 시각 질서로 만드는 일</a:t>
            </a:r>
          </a:p>
        </p:txBody>
      </p:sp>
      <p:cxnSp>
        <p:nvCxnSpPr>
          <p:cNvPr id="15" name=""/>
          <p:cNvCxnSpPr/>
          <p:nvPr/>
        </p:nvCxnSpPr>
        <p:spPr>
          <a:xfrm xmlns:a="http://schemas.openxmlformats.org/drawingml/2006/main">
            <a:off x="5562600" y="3429000"/>
            <a:ext cx="5143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D923C8-215E-414A-BCEC-F43E945C5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695700"/>
            <a:ext cx="5334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대상을 단순화하기</a:t>
            </a:r>
          </a:p>
          <a:p xmlns:a="http://schemas.openxmlformats.org/drawingml/2006/main">
            <a:pPr algn="l">
              <a:defRPr sz="17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형태를 분해하고 다시 조립하기</a:t>
            </a:r>
          </a:p>
          <a:p xmlns:a="http://schemas.openxmlformats.org/drawingml/2006/main">
            <a:pPr algn="l">
              <a:defRPr sz="17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색과 선에 감정을 맡기기</a:t>
            </a:r>
          </a:p>
          <a:p xmlns:a="http://schemas.openxmlformats.org/drawingml/2006/main">
            <a:pPr algn="l">
              <a:defRPr sz="17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재료의 우연과 몸의 흔적을 남기기</a:t>
            </a:r>
          </a:p>
        </p:txBody>
      </p:sp>
    </p:spTree>
    <p:extLst>
      <p:ext uri="{BB962C8B-B14F-4D97-AF65-F5344CB8AC3E}">
        <p14:creationId xmlns:p14="http://schemas.microsoft.com/office/powerpoint/2010/main" val="95398608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3B8088-7C2A-4145-ABCE-0024F12DF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06C2B6-2F2A-488F-A202-392234C22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추상화는 네 가지 질문으로 읽을 수 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A484D0-0B96-4B0C-99BA-80A1CBC69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8693CB-C64E-40D4-86D0-98DF67811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95450"/>
            <a:ext cx="51435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4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A96885-418A-441A-A6AB-0F5F3265B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0500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ACD524-745F-4011-84A0-21E400031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9240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무엇을 덜어냈나?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42F1BF-AD87-48EB-9528-51C583632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71750"/>
            <a:ext cx="3619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생략 · 단순화 · 왜곡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55E652-A920-4411-9391-795E371FE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95450"/>
            <a:ext cx="51435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4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5BF34B-1FC1-4C0E-804A-7773E2819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90500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ABE5CC-CF3C-4E96-A232-DAA6B9264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9240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무엇을 강조했나?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100BA7-B53D-4E6C-BEE8-48FA79265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71750"/>
            <a:ext cx="3619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색 · 선 · 면 · 질감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1CD377-C192-4476-88D1-FCB95EA5F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0"/>
            <a:ext cx="51435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4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8B4021-142D-4CE7-B4A8-E4A0CEBB8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100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113437-E6DA-4B75-B631-B1B0DF9E3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22910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어떤 힘이 느껴지나?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8E22EC-7926-4F87-8E1F-E94148FF1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76800"/>
            <a:ext cx="3619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리듬 · 속도 · 균형 · 긴장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8C495F-7354-4395-9083-BA2725F0D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00500"/>
            <a:ext cx="51435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4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FF51B3-2B44-4760-BD3F-FDAE41C6A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2100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C54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4C542"/>
                </a:solidFill>
                <a:latin typeface="Malgun Gothic"/>
                <a:ea typeface="Malgun Gothic"/>
                <a:cs typeface="Malgun Gothic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9AC3FC-AD13-4C6A-831B-9B8540259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2910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어떻게 만들었나?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0AD578D-0308-455B-9AC0-0755C07AE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76800"/>
            <a:ext cx="3619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겹치기 · 흘리기 · 긁기 · 반복</a:t>
            </a:r>
          </a:p>
        </p:txBody>
      </p:sp>
    </p:spTree>
    <p:extLst>
      <p:ext uri="{BB962C8B-B14F-4D97-AF65-F5344CB8AC3E}">
        <p14:creationId xmlns:p14="http://schemas.microsoft.com/office/powerpoint/2010/main" val="4996697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28A905-CBE4-4A99-A462-18C9708E4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FA5664-D441-45F3-A6E7-616EDA91B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‘최초의 추상화’는 한 사람의 정답이 아니다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613D12-E5FF-44CE-889D-F2A6754AE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04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74dfeff29a4753"/>
          <a:srcRect xmlns:a="http://schemas.openxmlformats.org/drawingml/2006/main" l="0" t="23125" r="0" b="231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543050"/>
            <a:ext cx="5048250" cy="3695700"/>
          </a:xfrm>
          <a:prstGeom xmlns:a="http://schemas.openxmlformats.org/drawingml/2006/main" prst="roundRect">
            <a:avLst>
              <a:gd name="adj" fmla="val 3093"/>
            </a:avLst>
          </a:prstGeom>
        </p:spPr>
      </p:pic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ec0ad78f1b42a2"/>
          <a:srcRect xmlns:a="http://schemas.openxmlformats.org/drawingml/2006/main" l="0" t="2463" r="0" b="246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29400" y="1543050"/>
            <a:ext cx="5048250" cy="3695700"/>
          </a:xfrm>
          <a:prstGeom xmlns:a="http://schemas.openxmlformats.org/drawingml/2006/main" prst="roundRect">
            <a:avLst>
              <a:gd name="adj" fmla="val 3093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A639DE-DF7A-41F0-B294-9A2275923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4292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1906–1907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C52AFC-84DC-4DBD-9E35-8CC69DFA7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5391150"/>
            <a:ext cx="3257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힐마 아프 클린트</a:t>
            </a:r>
          </a:p>
          <a:p xmlns:a="http://schemas.openxmlformats.org/drawingml/2006/main">
            <a:pPr algn="l">
              <a:def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공개보다 앞서 비구상 연작 제작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98EE81-0791-43EC-A0E2-2E2ADD898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4292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약 1910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DECDC9-A0E5-48FC-9CC1-5ADB40F85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391150"/>
            <a:ext cx="3448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바실리 칸딘스키</a:t>
            </a:r>
          </a:p>
          <a:p xmlns:a="http://schemas.openxmlformats.org/drawingml/2006/main">
            <a:pPr algn="l">
              <a:def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서양 미술사에서 널리 알려진 출발점</a:t>
            </a:r>
          </a:p>
        </p:txBody>
      </p:sp>
    </p:spTree>
    <p:extLst>
      <p:ext uri="{BB962C8B-B14F-4D97-AF65-F5344CB8AC3E}">
        <p14:creationId xmlns:p14="http://schemas.microsoft.com/office/powerpoint/2010/main" val="418669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DF4BC3-00E6-459D-8E3C-49A5A4BD4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6434D0-5939-46E1-AA72-1A711ADE6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초기의 추상은 서로 다른 길로 출발했다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A44110-78F0-47FC-AD57-58D59412B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05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5af3fa73f143ce"/>
          <a:srcRect xmlns:a="http://schemas.openxmlformats.org/drawingml/2006/main" l="20351" t="0" r="2035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581150"/>
            <a:ext cx="2552700" cy="3314700"/>
          </a:xfrm>
          <a:prstGeom xmlns:a="http://schemas.openxmlformats.org/drawingml/2006/main" prst="roundRect">
            <a:avLst>
              <a:gd name="adj" fmla="val 4478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8EB918-773C-4A5B-8B2F-56B9BFB70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67300"/>
            <a:ext cx="2552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칸딘스키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A825B2-0104-4897-A049-F77E36580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410200"/>
            <a:ext cx="2552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색과 선의 음악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29fdb197e344c6"/>
          <a:srcRect xmlns:a="http://schemas.openxmlformats.org/drawingml/2006/main" l="12630" t="0" r="126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33750" y="1581150"/>
            <a:ext cx="2552700" cy="3314700"/>
          </a:xfrm>
          <a:prstGeom xmlns:a="http://schemas.openxmlformats.org/drawingml/2006/main" prst="roundRect">
            <a:avLst>
              <a:gd name="adj" fmla="val 4478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5F7472-B410-4CA8-B7EF-4B26A0A51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067300"/>
            <a:ext cx="2552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쿠프카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39B6F5-9741-4BFF-B8A5-199911FCF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410200"/>
            <a:ext cx="2552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움직임과 리듬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d5d0bb101b429e"/>
          <a:srcRect xmlns:a="http://schemas.openxmlformats.org/drawingml/2006/main" l="11586" t="0" r="1158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53150" y="1581150"/>
            <a:ext cx="2552700" cy="3314700"/>
          </a:xfrm>
          <a:prstGeom xmlns:a="http://schemas.openxmlformats.org/drawingml/2006/main" prst="roundRect">
            <a:avLst>
              <a:gd name="adj" fmla="val 4478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C952F1-1AA3-48BE-BD82-F0F55F519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067300"/>
            <a:ext cx="2552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말레비치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072695-25DA-4835-9626-F96E76C6F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410200"/>
            <a:ext cx="2552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형태를 0으로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bb3bd7f33b4541"/>
          <a:srcRect xmlns:a="http://schemas.openxmlformats.org/drawingml/2006/main" l="10964" t="0" r="1096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72550" y="1581150"/>
            <a:ext cx="2552700" cy="3314700"/>
          </a:xfrm>
          <a:prstGeom xmlns:a="http://schemas.openxmlformats.org/drawingml/2006/main" prst="roundRect">
            <a:avLst>
              <a:gd name="adj" fmla="val 4478"/>
            </a:avLst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4D410E-EBC3-43A5-B9B9-D0C778B4D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067300"/>
            <a:ext cx="2552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몬드리안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A76510-A426-4597-8071-01F104979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410200"/>
            <a:ext cx="2552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질서와 균형</a:t>
            </a:r>
          </a:p>
        </p:txBody>
      </p:sp>
    </p:spTree>
    <p:extLst>
      <p:ext uri="{BB962C8B-B14F-4D97-AF65-F5344CB8AC3E}">
        <p14:creationId xmlns:p14="http://schemas.microsoft.com/office/powerpoint/2010/main" val="9708337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6AB51A-8657-4DD0-8BA4-04247FDC0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556626-BA6B-41EF-A4A2-DF8F1E0E4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힐마 아프 클린트: 추상은 ‘정신의 지도’였다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4B5872-B504-48F6-8278-22872FEE4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06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6f241328234401"/>
          <a:srcRect xmlns:a="http://schemas.openxmlformats.org/drawingml/2006/main" l="0" t="14701" r="0" b="1470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428750"/>
            <a:ext cx="4953000" cy="4762500"/>
          </a:xfrm>
          <a:prstGeom xmlns:a="http://schemas.openxmlformats.org/drawingml/2006/main" prst="roundRect">
            <a:avLst>
              <a:gd name="adj" fmla="val 24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E6F698-5772-47EC-8711-B0BB7DD57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5811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스웨덴 · 1862–1944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316F17-474A-4ADE-817A-874AA58A7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095500"/>
            <a:ext cx="5143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보이는 풍경보다</a:t>
            </a:r>
          </a:p>
          <a:p xmlns:a="http://schemas.openxmlformats.org/drawingml/2006/main">
            <a:pPr algn="l">
              <a:defRPr sz="24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보이지 않는 질서를 그렸다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AFC50F-902D-43D7-8466-D26D897D9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295650"/>
            <a:ext cx="514350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〈The Ten Largest〉(1907)는 아동기·청년기·성인기·노년기라는 삶의 네 단계를 꽃, 나선, 알, 문자 같은 기호로 표현한 거대한 연작이다.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영적 세계와 생명의 성장, 서로 반대되는 힘이 하나로 합쳐지는 과정을 화면에 담으려 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2EE59D-3B1A-478B-95F3-2134E0CE5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5391150"/>
            <a:ext cx="51435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2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BF673F-440F-4A4F-A297-5758B5A1E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56260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먼저 그렸지만 당대에 널리 공개되어 영향을 준 출발점은 아니었다.</a:t>
            </a:r>
          </a:p>
        </p:txBody>
      </p:sp>
    </p:spTree>
    <p:extLst>
      <p:ext uri="{BB962C8B-B14F-4D97-AF65-F5344CB8AC3E}">
        <p14:creationId xmlns:p14="http://schemas.microsoft.com/office/powerpoint/2010/main" val="3778248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CDF1AC-7FBA-4D6E-9B3F-E799360F2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81792E-C46D-4990-A16D-71D86D91D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쿠프카: 움직임과 음악의 구조를 색으로 바꿨다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E23E9E-532F-408F-8871-39BCE7ABA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07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ea762037bd42cf"/>
          <a:srcRect xmlns:a="http://schemas.openxmlformats.org/drawingml/2006/main" l="0" t="1760" r="0" b="176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91300" y="1428750"/>
            <a:ext cx="5086350" cy="4762500"/>
          </a:xfrm>
          <a:prstGeom xmlns:a="http://schemas.openxmlformats.org/drawingml/2006/main" prst="roundRect">
            <a:avLst>
              <a:gd name="adj" fmla="val 24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3CC24D-04D5-4A76-BADA-E25863752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81150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체코 출신, 파리 활동 · 1871–1957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E05E7D-6E03-4825-BED2-3994EE1EF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33600"/>
            <a:ext cx="5429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소녀가 공을 돌리는 움직임에서</a:t>
            </a:r>
          </a:p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완전한 추상으로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6930A1-ADDE-4445-8F62-8FED3680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371850"/>
            <a:ext cx="5429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처음에는 인물의 원운동을 관찰했다. 그 움직임을 점점 단순화해 빨강·파랑 곡선이 서로 얽히는 화면으로 발전시켰다.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〈Amorpha: Fugue in Two Colors〉는 1912년 파리에서 공개된 매우 이른 추상화다.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9AA39B-004C-43B3-A63C-0AE2C0D2A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410200"/>
            <a:ext cx="54292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AF4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DA2DD8-BBDC-4E86-AE99-A3D2ED50F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97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소리를 묘사한 것이 아니라, 푸가의 반복·응답 구조를 색과 곡선으로 번역했다.</a:t>
            </a:r>
          </a:p>
        </p:txBody>
      </p:sp>
    </p:spTree>
    <p:extLst>
      <p:ext uri="{BB962C8B-B14F-4D97-AF65-F5344CB8AC3E}">
        <p14:creationId xmlns:p14="http://schemas.microsoft.com/office/powerpoint/2010/main" val="119906580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3CF6A9-5997-422B-9C9A-A9E7DF2C2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8D82CE-0722-41A0-9680-84A4B3C37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말레비치: 검은 사각형은 ‘아무 의미 없음’이 아니다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CD7FCA-C498-4288-B7D0-7AF0EABE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08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70bb86e1204151"/>
          <a:stretch xmlns:a="http://schemas.openxmlformats.org/drawingml/2006/main"/>
        </p:blipFill>
        <p:spPr>
          <a:xfrm xmlns:a="http://schemas.openxmlformats.org/drawingml/2006/main">
            <a:off x="514350" y="1567478"/>
            <a:ext cx="4495800" cy="4485044"/>
          </a:xfrm>
          <a:prstGeom xmlns:a="http://schemas.openxmlformats.org/drawingml/2006/main" prst="roundRect">
            <a:avLst>
              <a:gd name="adj" fmla="val 2542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240D76-D316-4E2C-BC52-5E8625027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6002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D7353F"/>
                </a:solidFill>
                <a:latin typeface="Malgun Gothic"/>
                <a:ea typeface="Malgun Gothic"/>
                <a:cs typeface="Malgun Gothic"/>
              </a:rPr>
              <a:t>절대주의 · 1915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B40221-9690-4C9A-8D01-1C15AFDDB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133600"/>
            <a:ext cx="5619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대상을 단순화한 것이 아니라</a:t>
            </a:r>
          </a:p>
          <a:p xmlns:a="http://schemas.openxmlformats.org/drawingml/2006/main">
            <a:pPr algn="l">
              <a:defRPr sz="23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재현의 규칙을 ‘0’으로 되돌렸다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38847C-AE96-42DB-AC04-46F5EBFDC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390900"/>
            <a:ext cx="5619750" cy="1924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말레비치는 외부 세계의 사물을 버리고 색·형태가 만드는 ‘순수한 감각’ 자체를 회화의 내용으로 삼았다.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검은 사각형은 응축된 감각, 흰 바탕은 대상이 사라진 무한한 공간에 가깝다. 단순한 도형이 아니라 새로운 예술의 출발점을 선언한 현대의 아이콘이다.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AE2E31-ACD6-496D-A6F7-61C5876B6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524500"/>
            <a:ext cx="56197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1F1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016711-ADD4-4C97-98E3-5CC4FF580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567690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혁명기의 해방·유토피아와 연결되지만, 특정 정치 구호를 그린 그림은 아니다.</a:t>
            </a:r>
          </a:p>
        </p:txBody>
      </p:sp>
    </p:spTree>
    <p:extLst>
      <p:ext uri="{BB962C8B-B14F-4D97-AF65-F5344CB8AC3E}">
        <p14:creationId xmlns:p14="http://schemas.microsoft.com/office/powerpoint/2010/main" val="3396952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39CDAF-CDB9-4AF4-B697-DDA50F4BB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2학년 · 미술과 매체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4FE7BC-3033-4A2E-8E42-6D2066B2A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096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111111"/>
                </a:solidFill>
                <a:latin typeface="Malgun Gothic"/>
                <a:ea typeface="Malgun Gothic"/>
                <a:cs typeface="Malgun Gothic"/>
              </a:rPr>
              <a:t>추상은 ‘질서’와 ‘몸짓’ 사이를 오간다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2C70F4-5F92-4566-828F-D441D1A9C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90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09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557ccf33b04faf"/>
          <a:stretch xmlns:a="http://schemas.openxmlformats.org/drawingml/2006/main"/>
        </p:blipFill>
        <p:spPr>
          <a:xfrm xmlns:a="http://schemas.openxmlformats.org/drawingml/2006/main">
            <a:off x="1111057" y="1562100"/>
            <a:ext cx="3664336" cy="3714750"/>
          </a:xfrm>
          <a:prstGeom xmlns:a="http://schemas.openxmlformats.org/drawingml/2006/main" prst="roundRect">
            <a:avLst>
              <a:gd name="adj" fmla="val 3077"/>
            </a:avLst>
          </a:prstGeom>
        </p:spPr>
      </p:pic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f8df702c844770"/>
          <a:srcRect xmlns:a="http://schemas.openxmlformats.org/drawingml/2006/main" l="0" t="344" r="0" b="34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19900" y="1562100"/>
            <a:ext cx="4857750" cy="3714750"/>
          </a:xfrm>
          <a:prstGeom xmlns:a="http://schemas.openxmlformats.org/drawingml/2006/main" prst="roundRect">
            <a:avLst>
              <a:gd name="adj" fmla="val 3077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12101F-9321-41BD-8F89-8FEC2F09F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054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3D8DFF"/>
                </a:solidFill>
                <a:latin typeface="Malgun Gothic"/>
                <a:ea typeface="Malgun Gothic"/>
                <a:cs typeface="Malgun Gothic"/>
              </a:rPr>
              <a:t>기하 추상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2DB74A-95E4-4347-82C9-5D304A5D5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52450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직선 · 규칙 · 반복 · 계산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F1AB84-CB65-44F8-ADF7-98DB3FD5A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5054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05A28"/>
                </a:solidFill>
                <a:latin typeface="Malgun Gothic"/>
                <a:ea typeface="Malgun Gothic"/>
                <a:cs typeface="Malgun Gothic"/>
              </a:rPr>
              <a:t>서정·제스처 추상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5C5AA8-EC07-492E-843A-A3EE5915C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5524500"/>
            <a:ext cx="2324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5D6672"/>
                </a:solidFill>
                <a:latin typeface="Malgun Gothic"/>
                <a:ea typeface="Malgun Gothic"/>
                <a:cs typeface="Malgun Gothic"/>
              </a:rPr>
              <a:t>곡선 · 즉흥 · 감정 · 흔적</a:t>
            </a:r>
          </a:p>
        </p:txBody>
      </p:sp>
    </p:spTree>
    <p:extLst>
      <p:ext uri="{BB962C8B-B14F-4D97-AF65-F5344CB8AC3E}">
        <p14:creationId xmlns:p14="http://schemas.microsoft.com/office/powerpoint/2010/main" val="76984908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2026-08-25T01:04:43.6730000Z</dcterms:created>
  <dcterms:modified xsi:type="dcterms:W3CDTF">2026-08-25T01:04:43.6730000Z</dcterms:modified>
</coreProperties>
</file>